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013F7-9347-4C5E-8B5C-0B59930969AA}" type="datetimeFigureOut">
              <a:rPr lang="en-US" smtClean="0"/>
              <a:pPr/>
              <a:t>5/5/2010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C4349-3D0C-4B24-BD4B-E11EF2585C65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1571612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IE" b="1" dirty="0" smtClean="0">
                <a:solidFill>
                  <a:srgbClr val="0070C0"/>
                </a:solidFill>
              </a:rPr>
              <a:t>Can Social Media Help to Re-Establish Trust in Business</a:t>
            </a:r>
            <a:br>
              <a:rPr lang="en-IE" b="1" dirty="0" smtClean="0">
                <a:solidFill>
                  <a:srgbClr val="0070C0"/>
                </a:solidFill>
              </a:rPr>
            </a:br>
            <a:r>
              <a:rPr lang="en-IE" b="1" dirty="0" smtClean="0">
                <a:solidFill>
                  <a:srgbClr val="0070C0"/>
                </a:solidFill>
              </a:rPr>
              <a:t/>
            </a:r>
            <a:br>
              <a:rPr lang="en-IE" b="1" dirty="0" smtClean="0">
                <a:solidFill>
                  <a:srgbClr val="0070C0"/>
                </a:solidFill>
              </a:rPr>
            </a:br>
            <a:endParaRPr lang="en-IE" sz="2700" b="1" dirty="0">
              <a:solidFill>
                <a:srgbClr val="0070C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14348" y="4176730"/>
            <a:ext cx="7143800" cy="1752600"/>
          </a:xfrm>
        </p:spPr>
        <p:txBody>
          <a:bodyPr/>
          <a:lstStyle/>
          <a:p>
            <a:pPr algn="l"/>
            <a:r>
              <a:rPr lang="en-IE" dirty="0" smtClean="0">
                <a:solidFill>
                  <a:srgbClr val="C00000"/>
                </a:solidFill>
              </a:rPr>
              <a:t>Brendan Hughes</a:t>
            </a:r>
          </a:p>
          <a:p>
            <a:pPr algn="l"/>
            <a:r>
              <a:rPr lang="en-IE" sz="2400" dirty="0" smtClean="0">
                <a:solidFill>
                  <a:srgbClr val="C00000"/>
                </a:solidFill>
              </a:rPr>
              <a:t> </a:t>
            </a:r>
            <a:r>
              <a:rPr lang="en-IE" sz="2400" dirty="0" smtClean="0">
                <a:solidFill>
                  <a:srgbClr val="C00000"/>
                </a:solidFill>
              </a:rPr>
              <a:t>        weedle.com/</a:t>
            </a:r>
            <a:r>
              <a:rPr lang="en-IE" sz="2400" dirty="0" err="1" smtClean="0">
                <a:solidFill>
                  <a:srgbClr val="C00000"/>
                </a:solidFill>
              </a:rPr>
              <a:t>brendan.hughes</a:t>
            </a:r>
            <a:r>
              <a:rPr lang="en-IE" sz="2400" dirty="0" smtClean="0">
                <a:solidFill>
                  <a:srgbClr val="C00000"/>
                </a:solidFill>
              </a:rPr>
              <a:t> </a:t>
            </a:r>
          </a:p>
          <a:p>
            <a:pPr algn="l"/>
            <a:r>
              <a:rPr lang="en-IE" sz="2400" dirty="0" smtClean="0">
                <a:solidFill>
                  <a:srgbClr val="C00000"/>
                </a:solidFill>
              </a:rPr>
              <a:t> </a:t>
            </a:r>
            <a:r>
              <a:rPr lang="en-IE" sz="2400" dirty="0" smtClean="0">
                <a:solidFill>
                  <a:srgbClr val="C00000"/>
                </a:solidFill>
              </a:rPr>
              <a:t>        @</a:t>
            </a:r>
            <a:r>
              <a:rPr lang="en-IE" sz="2400" dirty="0" err="1" smtClean="0">
                <a:solidFill>
                  <a:srgbClr val="C00000"/>
                </a:solidFill>
              </a:rPr>
              <a:t>brendanhughes</a:t>
            </a:r>
            <a:endParaRPr lang="en-IE" sz="2400" dirty="0">
              <a:solidFill>
                <a:srgbClr val="C00000"/>
              </a:solidFill>
            </a:endParaRPr>
          </a:p>
        </p:txBody>
      </p:sp>
      <p:pic>
        <p:nvPicPr>
          <p:cNvPr id="7" name="Picture 6" descr="Badge_Weedl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4254" y="4776370"/>
            <a:ext cx="433096" cy="362096"/>
          </a:xfrm>
          <a:prstGeom prst="rect">
            <a:avLst/>
          </a:prstGeom>
        </p:spPr>
      </p:pic>
      <p:pic>
        <p:nvPicPr>
          <p:cNvPr id="8" name="Picture 7" descr="Badge_Twit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02722" y="5248300"/>
            <a:ext cx="336690" cy="3435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040245" y="6429396"/>
            <a:ext cx="6103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rgbClr val="0070C0"/>
                </a:solidFill>
              </a:rPr>
              <a:t>Web 2.0 Expo, San </a:t>
            </a:r>
            <a:r>
              <a:rPr lang="en-IE" dirty="0" smtClean="0">
                <a:solidFill>
                  <a:srgbClr val="0070C0"/>
                </a:solidFill>
              </a:rPr>
              <a:t>Francisco - </a:t>
            </a:r>
            <a:r>
              <a:rPr lang="en-IE" dirty="0" smtClean="0">
                <a:solidFill>
                  <a:srgbClr val="0070C0"/>
                </a:solidFill>
              </a:rPr>
              <a:t>Birds of a Feather, 05</a:t>
            </a:r>
            <a:r>
              <a:rPr lang="en-IE" baseline="30000" dirty="0" smtClean="0">
                <a:solidFill>
                  <a:srgbClr val="0070C0"/>
                </a:solidFill>
              </a:rPr>
              <a:t>th</a:t>
            </a:r>
            <a:r>
              <a:rPr lang="en-IE" dirty="0" smtClean="0">
                <a:solidFill>
                  <a:srgbClr val="0070C0"/>
                </a:solidFill>
              </a:rPr>
              <a:t> May 2010</a:t>
            </a:r>
            <a:endParaRPr lang="en-I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man_106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7135" y="1857364"/>
            <a:ext cx="1019179" cy="101917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500562" y="1357298"/>
            <a:ext cx="4371786" cy="4142306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 smtClean="0">
              <a:solidFill>
                <a:srgbClr val="FF0000"/>
              </a:solidFill>
            </a:endParaRPr>
          </a:p>
          <a:p>
            <a:pPr algn="ctr"/>
            <a:endParaRPr lang="en-IE" dirty="0">
              <a:solidFill>
                <a:srgbClr val="FF0000"/>
              </a:solidFill>
            </a:endParaRP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Other</a:t>
            </a: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People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6955" y="15001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0070C0"/>
                </a:solidFill>
                <a:latin typeface="Blackadder ITC" pitchFamily="82" charset="0"/>
              </a:rPr>
              <a:t>?</a:t>
            </a:r>
            <a:endParaRPr lang="en-IE" sz="2400" b="1" dirty="0">
              <a:solidFill>
                <a:srgbClr val="0070C0"/>
              </a:solidFill>
              <a:latin typeface="Blackadder ITC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57166"/>
            <a:ext cx="6352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>
                <a:solidFill>
                  <a:srgbClr val="0070C0"/>
                </a:solidFill>
              </a:rPr>
              <a:t>The Anatomy of Trust – Other People</a:t>
            </a:r>
            <a:endParaRPr lang="en-IE" sz="3200" dirty="0">
              <a:solidFill>
                <a:srgbClr val="0070C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86494" y="2201172"/>
            <a:ext cx="2871588" cy="2942340"/>
          </a:xfrm>
          <a:prstGeom prst="ellipse">
            <a:avLst/>
          </a:prstGeom>
          <a:solidFill>
            <a:srgbClr val="FF000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Friends</a:t>
            </a:r>
            <a:endParaRPr lang="en-IE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man_106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7135" y="1857364"/>
            <a:ext cx="1019179" cy="101917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066955" y="15001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0070C0"/>
                </a:solidFill>
                <a:latin typeface="Blackadder ITC" pitchFamily="82" charset="0"/>
              </a:rPr>
              <a:t>?</a:t>
            </a:r>
            <a:endParaRPr lang="en-IE" sz="2400" b="1" dirty="0">
              <a:solidFill>
                <a:srgbClr val="0070C0"/>
              </a:solidFill>
              <a:latin typeface="Blackadder ITC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57166"/>
            <a:ext cx="53206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>
                <a:solidFill>
                  <a:srgbClr val="0070C0"/>
                </a:solidFill>
              </a:rPr>
              <a:t>The Anatomy of Trust - Brands</a:t>
            </a:r>
            <a:endParaRPr lang="en-IE" sz="3200" dirty="0">
              <a:solidFill>
                <a:srgbClr val="0070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42690" y="2643182"/>
            <a:ext cx="4371786" cy="3929090"/>
          </a:xfrm>
          <a:prstGeom prst="ellipse">
            <a:avLst/>
          </a:prstGeom>
          <a:solidFill>
            <a:srgbClr val="FFC000">
              <a:alpha val="52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dirty="0" smtClean="0">
                <a:solidFill>
                  <a:schemeClr val="tx2">
                    <a:lumMod val="50000"/>
                  </a:schemeClr>
                </a:solidFill>
              </a:rPr>
              <a:t>Brands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215438" y="3023968"/>
            <a:ext cx="2871588" cy="3048238"/>
          </a:xfrm>
          <a:prstGeom prst="ellipse">
            <a:avLst/>
          </a:prstGeom>
          <a:solidFill>
            <a:srgbClr val="FFC000">
              <a:alpha val="75000"/>
            </a:srgbClr>
          </a:solidFill>
          <a:ln>
            <a:solidFill>
              <a:srgbClr val="FFC000">
                <a:alpha val="6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Brands </a:t>
            </a:r>
          </a:p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I Like</a:t>
            </a:r>
            <a:endParaRPr lang="en-IE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man_106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7135" y="1857364"/>
            <a:ext cx="1019179" cy="1019179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4500562" y="1357298"/>
            <a:ext cx="4371786" cy="4142306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 smtClean="0">
              <a:solidFill>
                <a:srgbClr val="FF0000"/>
              </a:solidFill>
            </a:endParaRPr>
          </a:p>
          <a:p>
            <a:pPr algn="ctr"/>
            <a:endParaRPr lang="en-IE" dirty="0">
              <a:solidFill>
                <a:srgbClr val="FF0000"/>
              </a:solidFill>
            </a:endParaRP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Other</a:t>
            </a: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People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6955" y="15001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0070C0"/>
                </a:solidFill>
                <a:latin typeface="Blackadder ITC" pitchFamily="82" charset="0"/>
              </a:rPr>
              <a:t>?</a:t>
            </a:r>
            <a:endParaRPr lang="en-IE" sz="2400" b="1" dirty="0">
              <a:solidFill>
                <a:srgbClr val="0070C0"/>
              </a:solidFill>
              <a:latin typeface="Blackadder ITC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57166"/>
            <a:ext cx="6837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>
                <a:solidFill>
                  <a:srgbClr val="0070C0"/>
                </a:solidFill>
              </a:rPr>
              <a:t>The Anatomy of Trust – Word of Mouth</a:t>
            </a:r>
            <a:endParaRPr lang="en-IE" sz="3200" dirty="0">
              <a:solidFill>
                <a:srgbClr val="0070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42690" y="2643182"/>
            <a:ext cx="4371786" cy="3929090"/>
          </a:xfrm>
          <a:prstGeom prst="ellipse">
            <a:avLst/>
          </a:prstGeom>
          <a:solidFill>
            <a:srgbClr val="FFC000">
              <a:alpha val="52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dirty="0" smtClean="0">
                <a:solidFill>
                  <a:schemeClr val="tx2">
                    <a:lumMod val="50000"/>
                  </a:schemeClr>
                </a:solidFill>
              </a:rPr>
              <a:t>Brands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86494" y="2201172"/>
            <a:ext cx="2871588" cy="2942340"/>
          </a:xfrm>
          <a:prstGeom prst="ellipse">
            <a:avLst/>
          </a:prstGeom>
          <a:solidFill>
            <a:srgbClr val="FF000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Friends</a:t>
            </a:r>
            <a:endParaRPr lang="en-IE" b="1" dirty="0"/>
          </a:p>
        </p:txBody>
      </p:sp>
      <p:sp>
        <p:nvSpPr>
          <p:cNvPr id="13" name="Oval 12"/>
          <p:cNvSpPr/>
          <p:nvPr/>
        </p:nvSpPr>
        <p:spPr>
          <a:xfrm>
            <a:off x="2215438" y="3023968"/>
            <a:ext cx="2871588" cy="3048238"/>
          </a:xfrm>
          <a:prstGeom prst="ellipse">
            <a:avLst/>
          </a:prstGeom>
          <a:solidFill>
            <a:srgbClr val="FFC000">
              <a:alpha val="75000"/>
            </a:srgbClr>
          </a:solidFill>
          <a:ln>
            <a:solidFill>
              <a:srgbClr val="FFC000">
                <a:alpha val="6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Brands </a:t>
            </a:r>
          </a:p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I Like</a:t>
            </a:r>
            <a:endParaRPr lang="en-IE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4176970">
            <a:off x="4433580" y="3857628"/>
            <a:ext cx="736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chemeClr val="bg1"/>
                </a:solidFill>
              </a:rPr>
              <a:t>WOM</a:t>
            </a:r>
            <a:endParaRPr lang="en-I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lueman_106_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67135" y="1857364"/>
            <a:ext cx="1019179" cy="1019179"/>
          </a:xfrm>
          <a:prstGeom prst="rect">
            <a:avLst/>
          </a:prstGeom>
        </p:spPr>
      </p:pic>
      <p:sp>
        <p:nvSpPr>
          <p:cNvPr id="14" name="Oval 13"/>
          <p:cNvSpPr/>
          <p:nvPr/>
        </p:nvSpPr>
        <p:spPr>
          <a:xfrm>
            <a:off x="3428992" y="2428868"/>
            <a:ext cx="3786214" cy="3929090"/>
          </a:xfrm>
          <a:prstGeom prst="ellipse">
            <a:avLst/>
          </a:prstGeom>
          <a:solidFill>
            <a:schemeClr val="tx2">
              <a:lumMod val="50000"/>
              <a:alpha val="72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endParaRPr lang="en-IE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endParaRPr lang="en-IE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endParaRPr lang="en-IE" b="1" dirty="0" smtClean="0">
              <a:solidFill>
                <a:schemeClr val="bg1"/>
              </a:solidFill>
            </a:endParaRPr>
          </a:p>
          <a:p>
            <a:pPr algn="ctr"/>
            <a:endParaRPr lang="en-IE" b="1" dirty="0">
              <a:solidFill>
                <a:schemeClr val="bg1"/>
              </a:solidFill>
            </a:endParaRPr>
          </a:p>
          <a:p>
            <a:pPr algn="ctr"/>
            <a:endParaRPr lang="en-IE" b="1" dirty="0" smtClean="0">
              <a:solidFill>
                <a:schemeClr val="bg1"/>
              </a:solidFill>
            </a:endParaRP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Social Media</a:t>
            </a: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Platforms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300316" y="1285860"/>
            <a:ext cx="4371786" cy="4142306"/>
          </a:xfrm>
          <a:prstGeom prst="ellipse">
            <a:avLst/>
          </a:prstGeom>
          <a:solidFill>
            <a:srgbClr val="FF0000">
              <a:alpha val="49000"/>
            </a:srgbClr>
          </a:solidFill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E" dirty="0" smtClean="0">
              <a:solidFill>
                <a:srgbClr val="FF0000"/>
              </a:solidFill>
            </a:endParaRPr>
          </a:p>
          <a:p>
            <a:pPr algn="ctr"/>
            <a:endParaRPr lang="en-IE" dirty="0">
              <a:solidFill>
                <a:srgbClr val="FF0000"/>
              </a:solidFill>
            </a:endParaRP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Other</a:t>
            </a:r>
          </a:p>
          <a:p>
            <a:pPr algn="r"/>
            <a:r>
              <a:rPr lang="en-IE" b="1" dirty="0" smtClean="0">
                <a:solidFill>
                  <a:schemeClr val="bg1"/>
                </a:solidFill>
              </a:rPr>
              <a:t>People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6955" y="1500174"/>
            <a:ext cx="3401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2400" b="1" dirty="0" smtClean="0">
                <a:solidFill>
                  <a:srgbClr val="0070C0"/>
                </a:solidFill>
                <a:latin typeface="Blackadder ITC" pitchFamily="82" charset="0"/>
              </a:rPr>
              <a:t>?</a:t>
            </a:r>
            <a:endParaRPr lang="en-IE" sz="2400" b="1" dirty="0">
              <a:solidFill>
                <a:srgbClr val="0070C0"/>
              </a:solidFill>
              <a:latin typeface="Blackadder ITC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5720" y="357166"/>
            <a:ext cx="80690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sz="3200" dirty="0" smtClean="0">
                <a:solidFill>
                  <a:srgbClr val="0070C0"/>
                </a:solidFill>
              </a:rPr>
              <a:t>The Anatomy of Trust – Social Media Platforms</a:t>
            </a:r>
            <a:endParaRPr lang="en-IE" sz="3200" dirty="0">
              <a:solidFill>
                <a:srgbClr val="0070C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914594" y="2571744"/>
            <a:ext cx="4371786" cy="3929090"/>
          </a:xfrm>
          <a:prstGeom prst="ellipse">
            <a:avLst/>
          </a:prstGeom>
          <a:solidFill>
            <a:srgbClr val="FFC000">
              <a:alpha val="52000"/>
            </a:srgbClr>
          </a:solidFill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IE" dirty="0" smtClean="0">
                <a:solidFill>
                  <a:schemeClr val="tx2">
                    <a:lumMod val="50000"/>
                  </a:schemeClr>
                </a:solidFill>
              </a:rPr>
              <a:t>Brands</a:t>
            </a:r>
            <a:endParaRPr lang="en-IE" b="1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286248" y="2129734"/>
            <a:ext cx="2871588" cy="2942340"/>
          </a:xfrm>
          <a:prstGeom prst="ellipse">
            <a:avLst/>
          </a:prstGeom>
          <a:solidFill>
            <a:srgbClr val="FF0000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b="1" dirty="0" smtClean="0"/>
              <a:t>Friends</a:t>
            </a:r>
            <a:endParaRPr lang="en-IE" b="1" dirty="0"/>
          </a:p>
        </p:txBody>
      </p:sp>
      <p:sp>
        <p:nvSpPr>
          <p:cNvPr id="13" name="Oval 12"/>
          <p:cNvSpPr/>
          <p:nvPr/>
        </p:nvSpPr>
        <p:spPr>
          <a:xfrm>
            <a:off x="2387342" y="2952530"/>
            <a:ext cx="2871588" cy="3048238"/>
          </a:xfrm>
          <a:prstGeom prst="ellipse">
            <a:avLst/>
          </a:prstGeom>
          <a:solidFill>
            <a:srgbClr val="FFC000">
              <a:alpha val="75000"/>
            </a:srgbClr>
          </a:solidFill>
          <a:ln>
            <a:solidFill>
              <a:srgbClr val="FFC000">
                <a:alpha val="61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Brands </a:t>
            </a:r>
          </a:p>
          <a:p>
            <a:r>
              <a:rPr lang="en-IE" b="1" dirty="0" smtClean="0">
                <a:solidFill>
                  <a:schemeClr val="bg2">
                    <a:lumMod val="25000"/>
                  </a:schemeClr>
                </a:solidFill>
              </a:rPr>
              <a:t>I Like</a:t>
            </a:r>
            <a:endParaRPr lang="en-IE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4176970">
            <a:off x="4433580" y="3857628"/>
            <a:ext cx="7368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E" dirty="0" smtClean="0">
                <a:solidFill>
                  <a:schemeClr val="bg1"/>
                </a:solidFill>
              </a:rPr>
              <a:t>WOM</a:t>
            </a:r>
            <a:endParaRPr lang="en-IE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90</Words>
  <Application>Microsoft Office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Can Social Media Help to Re-Establish Trust in Business  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bhughes</dc:creator>
  <cp:lastModifiedBy>bhughes</cp:lastModifiedBy>
  <cp:revision>9</cp:revision>
  <dcterms:created xsi:type="dcterms:W3CDTF">2010-05-01T15:48:57Z</dcterms:created>
  <dcterms:modified xsi:type="dcterms:W3CDTF">2010-05-05T01:03:07Z</dcterms:modified>
</cp:coreProperties>
</file>